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3" r:id="rId17"/>
    <p:sldId id="268" r:id="rId18"/>
    <p:sldId id="274" r:id="rId19"/>
    <p:sldId id="275" r:id="rId20"/>
    <p:sldId id="276" r:id="rId21"/>
    <p:sldId id="277" r:id="rId22"/>
    <p:sldId id="283" r:id="rId23"/>
    <p:sldId id="278" r:id="rId24"/>
    <p:sldId id="282" r:id="rId25"/>
    <p:sldId id="280" r:id="rId26"/>
    <p:sldId id="279" r:id="rId27"/>
    <p:sldId id="281" r:id="rId28"/>
    <p:sldId id="287" r:id="rId29"/>
    <p:sldId id="286" r:id="rId3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1A3F"/>
    <a:srgbClr val="4034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3"/>
    <p:restoredTop sz="89651"/>
  </p:normalViewPr>
  <p:slideViewPr>
    <p:cSldViewPr snapToGrid="0">
      <p:cViewPr varScale="1">
        <p:scale>
          <a:sx n="145" d="100"/>
          <a:sy n="145" d="100"/>
        </p:scale>
        <p:origin x="11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gif>
</file>

<file path=ppt/media/image11.gif>
</file>

<file path=ppt/media/image12.gif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gif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AFFDC9-1F43-684A-A8A4-70097270B9B3}" type="datetimeFigureOut">
              <a:rPr lang="ru-RU" smtClean="0"/>
              <a:t>29.05.2024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0EA020-8F7D-2E42-AC3F-0F40B5F101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3021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0EA020-8F7D-2E42-AC3F-0F40B5F101C2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6525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AD086F-74DF-0D5D-E13C-3129F28EE7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B1A5ED1-C39B-096F-A323-28A0731B0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8329F1-650D-21C8-3B41-4DAE9F2C1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91D5-9EBD-B947-93E7-A5A7FEC86EDC}" type="datetimeFigureOut">
              <a:rPr lang="ru-RU" smtClean="0"/>
              <a:t>29.05.2024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0AEFF48-987E-D269-AE84-F2673F367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986D476-5A72-28C2-C293-36714DCC8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1A1F0-EBD0-B148-8C46-E432535C0A6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7579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AA7E93-16A2-E0FB-D594-168BD845B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0E455CA-D797-7855-0981-226CC59543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4D45431-A9B1-EF6C-F105-306B9BF19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91D5-9EBD-B947-93E7-A5A7FEC86EDC}" type="datetimeFigureOut">
              <a:rPr lang="ru-RU" smtClean="0"/>
              <a:t>29.05.2024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6762ED-6D53-B70A-DED4-2FAA4DD59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133291B-0285-3540-EBD6-7094658E6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1A1F0-EBD0-B148-8C46-E432535C0A6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971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3EF7C0F-EAB2-A971-AF9C-588EA4ECBC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DC77825-50AF-865F-8A1F-6FF4CFBBCD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3A4C270-B679-5813-2496-264CD0FE5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91D5-9EBD-B947-93E7-A5A7FEC86EDC}" type="datetimeFigureOut">
              <a:rPr lang="ru-RU" smtClean="0"/>
              <a:t>29.05.2024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BC56543-BA38-9986-1F5A-F6741693D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007B67E-C377-C2BC-E014-02A195E10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1A1F0-EBD0-B148-8C46-E432535C0A6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0093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1ECA0A-01A4-8548-64E3-6566EF59C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0C043E1-D992-24BF-40F5-E00198E9F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B123555-F4FF-584B-DBE9-D054D181A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91D5-9EBD-B947-93E7-A5A7FEC86EDC}" type="datetimeFigureOut">
              <a:rPr lang="ru-RU" smtClean="0"/>
              <a:t>29.05.2024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2273D1F-BE24-43C8-A90D-AFF25FDB1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B48A197-C16C-B885-A66C-878950E5D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1A1F0-EBD0-B148-8C46-E432535C0A6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0348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64B7AC-907C-8D22-7C6E-DD0515B29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C74CE58-C811-97F6-58A6-47C12446A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FFFB6D0-56DD-1939-F295-109D0DFA8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91D5-9EBD-B947-93E7-A5A7FEC86EDC}" type="datetimeFigureOut">
              <a:rPr lang="ru-RU" smtClean="0"/>
              <a:t>29.05.2024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9D4D6F-9B7B-6582-16E3-099941D24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051F46-39F5-0B63-FBF4-2A9E48CF4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1A1F0-EBD0-B148-8C46-E432535C0A6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7670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0BDE46-DE1F-A776-D68A-BD4C0A41C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CFE81D-914B-B9C5-38CE-E1E6E7B8A7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418068B-150F-AF8F-B270-8932CD8E41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882A89C-A5F0-700E-46F7-0566406FB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91D5-9EBD-B947-93E7-A5A7FEC86EDC}" type="datetimeFigureOut">
              <a:rPr lang="ru-RU" smtClean="0"/>
              <a:t>29.05.2024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469A899-8965-C074-3798-BA3740004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5AE3E53-7BEC-9076-94AD-7FCED203F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1A1F0-EBD0-B148-8C46-E432535C0A6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3067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B2B37D-0EA3-76BF-09A8-78BCDD2FF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4E0DD3F-F7BE-5E93-58C1-AF791304C8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C2BED0A-B7C1-722A-1F03-034F235B04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B85E14E-D8DD-05BA-A942-C8401E6258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AF1CDDD-5931-BAB5-85B3-10482F8A9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825503F-3D66-BA03-DA13-26A69A648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91D5-9EBD-B947-93E7-A5A7FEC86EDC}" type="datetimeFigureOut">
              <a:rPr lang="ru-RU" smtClean="0"/>
              <a:t>29.05.2024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B31BA73-A7D1-A002-7A8C-BC6098CA5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5407C7D-6F31-2571-1119-7BECCFA43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1A1F0-EBD0-B148-8C46-E432535C0A6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2464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FBBB20-C22A-B34E-5A08-24F6E936C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EDEBC42-A180-7FE5-7962-F1D857997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91D5-9EBD-B947-93E7-A5A7FEC86EDC}" type="datetimeFigureOut">
              <a:rPr lang="ru-RU" smtClean="0"/>
              <a:t>29.05.2024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8EE92E7-3E0A-E324-B7CF-B573CD5AB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B3D8730-731D-B3BC-7C8A-A53F525A8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1A1F0-EBD0-B148-8C46-E432535C0A6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8406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6D4C68C-A760-9109-33CC-51B876982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91D5-9EBD-B947-93E7-A5A7FEC86EDC}" type="datetimeFigureOut">
              <a:rPr lang="ru-RU" smtClean="0"/>
              <a:t>29.05.2024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3DC358E-1E8B-3FB9-C979-CF9B1C8C9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9BF2915-7C3B-315E-49C5-4FEEB45C8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1A1F0-EBD0-B148-8C46-E432535C0A6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7055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017B51-DAD5-4718-4A40-3B4FA11B6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13BA222-C1A0-E880-2B2E-41EFE7E82D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4090326-AE9D-8070-E950-FA6FB1D11F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8C94639-62C5-0E3B-C52B-99101F6A6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91D5-9EBD-B947-93E7-A5A7FEC86EDC}" type="datetimeFigureOut">
              <a:rPr lang="ru-RU" smtClean="0"/>
              <a:t>29.05.2024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22BC5FC-0119-2C59-51D5-C64CDF329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D52C9B2-BD80-854D-5E6D-F174C8DE0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1A1F0-EBD0-B148-8C46-E432535C0A6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0527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EB8E7B-8B4E-3B02-CEAD-A456C8E61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3D05A3A-9309-7757-9AB8-533532E6BB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408215F-3F04-63ED-E5C4-27EE05EBFA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C507B94-7979-06B9-DA60-C6CE4D0DA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91D5-9EBD-B947-93E7-A5A7FEC86EDC}" type="datetimeFigureOut">
              <a:rPr lang="ru-RU" smtClean="0"/>
              <a:t>29.05.2024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7374360-5D98-37D7-787D-5AA151DC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027CECB-E9E6-2070-6C66-D298188B7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1A1F0-EBD0-B148-8C46-E432535C0A6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883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8DF372-09D5-29F5-2349-63AB3EC0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B48E7B5-FDCB-6BAA-07C7-42746253D8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A8C6222-7213-1E6B-D07A-4D2BA441D8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F391D5-9EBD-B947-93E7-A5A7FEC86EDC}" type="datetimeFigureOut">
              <a:rPr lang="ru-RU" smtClean="0"/>
              <a:t>29.05.2024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D7B7BF0-BB73-9739-C93A-B3CCEFEC84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2B027D6-87CF-2203-DD1D-F04B00FD46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71A1F0-EBD0-B148-8C46-E432535C0A6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4707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>
            <a:extLst>
              <a:ext uri="{FF2B5EF4-FFF2-40B4-BE49-F238E27FC236}">
                <a16:creationId xmlns:a16="http://schemas.microsoft.com/office/drawing/2014/main" id="{F4054B09-E92A-32F7-9778-08CACC58FEE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18112B">
                  <a:alpha val="42000"/>
                  <a:lumMod val="87580"/>
                  <a:lumOff val="12420"/>
                </a:srgbClr>
              </a:gs>
              <a:gs pos="100000">
                <a:srgbClr val="18112B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D56BCB-9173-727C-5D04-154E9CEFEF45}"/>
              </a:ext>
            </a:extLst>
          </p:cNvPr>
          <p:cNvSpPr txBox="1"/>
          <p:nvPr/>
        </p:nvSpPr>
        <p:spPr>
          <a:xfrm>
            <a:off x="2103222" y="2362540"/>
            <a:ext cx="7985555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Nexa Bold" panose="02000000000000000000" pitchFamily="50" charset="0"/>
              </a:rPr>
              <a:t>Compound characterization from </a:t>
            </a:r>
            <a:r>
              <a:rPr lang="en-US" sz="4400" dirty="0">
                <a:solidFill>
                  <a:schemeClr val="accent4"/>
                </a:solidFill>
                <a:latin typeface="Nexa Bold" panose="02000000000000000000" pitchFamily="50" charset="0"/>
              </a:rPr>
              <a:t>IR spectra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880368-2148-7F12-C9E7-7B2A36059057}"/>
              </a:ext>
            </a:extLst>
          </p:cNvPr>
          <p:cNvSpPr txBox="1"/>
          <p:nvPr/>
        </p:nvSpPr>
        <p:spPr>
          <a:xfrm>
            <a:off x="3046970" y="3809090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pc="300" dirty="0">
                <a:solidFill>
                  <a:srgbClr val="FF0000"/>
                </a:solidFill>
                <a:latin typeface="Nexa Light" panose="02000000000000000000" pitchFamily="50" charset="0"/>
              </a:rPr>
              <a:t>Выполнил</a:t>
            </a:r>
            <a:r>
              <a:rPr lang="ru-RU" spc="300" dirty="0">
                <a:solidFill>
                  <a:schemeClr val="accent3"/>
                </a:solidFill>
                <a:latin typeface="Nexa Light" panose="02000000000000000000" pitchFamily="50" charset="0"/>
              </a:rPr>
              <a:t> </a:t>
            </a:r>
            <a:r>
              <a:rPr lang="en-US" sz="1800" spc="300" dirty="0">
                <a:solidFill>
                  <a:schemeClr val="bg1"/>
                </a:solidFill>
                <a:latin typeface="Nexa Light" panose="02000000000000000000" pitchFamily="50" charset="0"/>
              </a:rPr>
              <a:t> </a:t>
            </a:r>
            <a:r>
              <a:rPr lang="ru-RU" sz="1800" spc="300" dirty="0" err="1">
                <a:solidFill>
                  <a:schemeClr val="bg1"/>
                </a:solidFill>
                <a:latin typeface="Nexa Light" panose="02000000000000000000" pitchFamily="50" charset="0"/>
              </a:rPr>
              <a:t>Тужаров</a:t>
            </a:r>
            <a:r>
              <a:rPr lang="ru-RU" sz="1800" spc="300" dirty="0">
                <a:solidFill>
                  <a:schemeClr val="bg1"/>
                </a:solidFill>
                <a:latin typeface="Nexa Light" panose="02000000000000000000" pitchFamily="50" charset="0"/>
              </a:rPr>
              <a:t> Егор</a:t>
            </a:r>
            <a:endParaRPr lang="en-US" sz="1800" spc="300" dirty="0">
              <a:solidFill>
                <a:schemeClr val="bg1"/>
              </a:solidFill>
              <a:latin typeface="Nexa Light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84676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F1C56D-0F59-E908-43FA-1D76235A0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56CA9CC-417E-C6D0-9742-B14F52136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24516F-39C1-82B9-1767-C9D59B1622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710" y="1773691"/>
            <a:ext cx="10802580" cy="328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4412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>
            <a:extLst>
              <a:ext uri="{FF2B5EF4-FFF2-40B4-BE49-F238E27FC236}">
                <a16:creationId xmlns:a16="http://schemas.microsoft.com/office/drawing/2014/main" id="{5B84AB3C-D1BF-723F-FB7F-3FF77C2ABAC0}"/>
              </a:ext>
            </a:extLst>
          </p:cNvPr>
          <p:cNvSpPr/>
          <p:nvPr/>
        </p:nvSpPr>
        <p:spPr>
          <a:xfrm>
            <a:off x="3734291" y="1297518"/>
            <a:ext cx="4203843" cy="405058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CFB8B3-4586-A83F-0766-4B94C59E6EF0}"/>
              </a:ext>
            </a:extLst>
          </p:cNvPr>
          <p:cNvSpPr txBox="1"/>
          <p:nvPr/>
        </p:nvSpPr>
        <p:spPr>
          <a:xfrm>
            <a:off x="4093029" y="297219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" sz="3600" b="1" i="0" dirty="0">
                <a:solidFill>
                  <a:srgbClr val="333333"/>
                </a:solidFill>
                <a:effectLst/>
                <a:latin typeface="HelveticaNeue Regular"/>
              </a:rPr>
              <a:t>Deep Q-Learning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02F348-AFAA-DA4A-BC28-4128D9E80867}"/>
              </a:ext>
            </a:extLst>
          </p:cNvPr>
          <p:cNvSpPr txBox="1"/>
          <p:nvPr/>
        </p:nvSpPr>
        <p:spPr>
          <a:xfrm rot="3492626">
            <a:off x="8044543" y="1082112"/>
            <a:ext cx="772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/>
              <a:t>?</a:t>
            </a:r>
            <a:endParaRPr lang="ru-RU" sz="8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00F52D-A804-C1D6-C503-EB71F9B9E07D}"/>
              </a:ext>
            </a:extLst>
          </p:cNvPr>
          <p:cNvSpPr txBox="1"/>
          <p:nvPr/>
        </p:nvSpPr>
        <p:spPr>
          <a:xfrm rot="19457182">
            <a:off x="3006546" y="848174"/>
            <a:ext cx="772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/>
              <a:t>?</a:t>
            </a:r>
            <a:endParaRPr lang="ru-RU" sz="8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2506FE-DB7F-168D-754F-B180C71F4E78}"/>
              </a:ext>
            </a:extLst>
          </p:cNvPr>
          <p:cNvSpPr txBox="1"/>
          <p:nvPr/>
        </p:nvSpPr>
        <p:spPr>
          <a:xfrm rot="1369736">
            <a:off x="5606143" y="119002"/>
            <a:ext cx="772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/>
              <a:t>?</a:t>
            </a:r>
            <a:endParaRPr lang="ru-RU" sz="8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A8D06F-6B70-736C-B46C-855C6EAF1C2E}"/>
              </a:ext>
            </a:extLst>
          </p:cNvPr>
          <p:cNvSpPr txBox="1"/>
          <p:nvPr/>
        </p:nvSpPr>
        <p:spPr>
          <a:xfrm rot="3492626">
            <a:off x="8181133" y="3187556"/>
            <a:ext cx="772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/>
              <a:t>?</a:t>
            </a:r>
            <a:endParaRPr lang="ru-RU" sz="8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3C5349-B1BF-C087-8DCC-97BD4C01DB40}"/>
              </a:ext>
            </a:extLst>
          </p:cNvPr>
          <p:cNvSpPr txBox="1"/>
          <p:nvPr/>
        </p:nvSpPr>
        <p:spPr>
          <a:xfrm rot="577402">
            <a:off x="4113882" y="5140297"/>
            <a:ext cx="772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/>
              <a:t>?</a:t>
            </a:r>
            <a:endParaRPr lang="ru-RU" sz="8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71F93-3DCC-35CD-6FA4-4B7214DDDF75}"/>
              </a:ext>
            </a:extLst>
          </p:cNvPr>
          <p:cNvSpPr txBox="1"/>
          <p:nvPr/>
        </p:nvSpPr>
        <p:spPr>
          <a:xfrm rot="16729129">
            <a:off x="2432811" y="3600666"/>
            <a:ext cx="772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/>
              <a:t>?</a:t>
            </a:r>
            <a:endParaRPr lang="ru-RU" sz="8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3B1A62-39B8-FAF6-13A7-4619F6C339FC}"/>
              </a:ext>
            </a:extLst>
          </p:cNvPr>
          <p:cNvSpPr txBox="1"/>
          <p:nvPr/>
        </p:nvSpPr>
        <p:spPr>
          <a:xfrm rot="18387817">
            <a:off x="2456137" y="2110705"/>
            <a:ext cx="772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/>
              <a:t>?</a:t>
            </a:r>
            <a:endParaRPr lang="ru-RU" sz="8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E476031-F37A-293D-78BC-9984DC292CF7}"/>
              </a:ext>
            </a:extLst>
          </p:cNvPr>
          <p:cNvSpPr txBox="1"/>
          <p:nvPr/>
        </p:nvSpPr>
        <p:spPr>
          <a:xfrm rot="2563496">
            <a:off x="7483397" y="4977116"/>
            <a:ext cx="772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/>
              <a:t>?</a:t>
            </a:r>
            <a:endParaRPr lang="ru-RU" sz="8000" dirty="0"/>
          </a:p>
        </p:txBody>
      </p:sp>
    </p:spTree>
    <p:extLst>
      <p:ext uri="{BB962C8B-B14F-4D97-AF65-F5344CB8AC3E}">
        <p14:creationId xmlns:p14="http://schemas.microsoft.com/office/powerpoint/2010/main" val="33240347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832A17B5-CF48-8368-68F4-B89E010C3A9E}"/>
              </a:ext>
            </a:extLst>
          </p:cNvPr>
          <p:cNvSpPr/>
          <p:nvPr/>
        </p:nvSpPr>
        <p:spPr>
          <a:xfrm>
            <a:off x="0" y="0"/>
            <a:ext cx="4219075" cy="6858000"/>
          </a:xfrm>
          <a:prstGeom prst="rect">
            <a:avLst/>
          </a:prstGeom>
          <a:solidFill>
            <a:srgbClr val="4034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5050BB-B01B-D91D-A2ED-B211BB8105AD}"/>
              </a:ext>
            </a:extLst>
          </p:cNvPr>
          <p:cNvSpPr txBox="1"/>
          <p:nvPr/>
        </p:nvSpPr>
        <p:spPr>
          <a:xfrm>
            <a:off x="195942" y="239486"/>
            <a:ext cx="38535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2400" b="0" i="0" dirty="0">
                <a:solidFill>
                  <a:srgbClr val="FFC000"/>
                </a:solidFill>
                <a:effectLst/>
                <a:latin typeface="ui-sans-serif"/>
              </a:rPr>
              <a:t>Deep Q-Learning (DQL) — </a:t>
            </a:r>
            <a:r>
              <a:rPr lang="ru-RU" sz="2400" b="0" i="0" dirty="0">
                <a:solidFill>
                  <a:srgbClr val="FFC000"/>
                </a:solidFill>
                <a:effectLst/>
                <a:latin typeface="ui-sans-serif"/>
              </a:rPr>
              <a:t>это метод обучения с подкреплением, который сочетает в себе классический алгоритм </a:t>
            </a:r>
            <a:r>
              <a:rPr lang="en" sz="2400" b="0" i="0" dirty="0">
                <a:solidFill>
                  <a:srgbClr val="FFC000"/>
                </a:solidFill>
                <a:effectLst/>
                <a:latin typeface="ui-sans-serif"/>
              </a:rPr>
              <a:t>Q-Learning </a:t>
            </a:r>
            <a:r>
              <a:rPr lang="ru-RU" sz="2400" b="0" i="0" dirty="0">
                <a:solidFill>
                  <a:srgbClr val="FFC000"/>
                </a:solidFill>
                <a:effectLst/>
                <a:latin typeface="ui-sans-serif"/>
              </a:rPr>
              <a:t>с нейронными сетями для решения задач с большим пространством состояний и действий. </a:t>
            </a:r>
            <a:endParaRPr lang="ru-RU" sz="2400" dirty="0">
              <a:solidFill>
                <a:srgbClr val="FFC000"/>
              </a:solidFill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462C20D-A127-AE70-B3D0-0A22729ED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1115" y="2328457"/>
            <a:ext cx="5329654" cy="70488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54F2CE-2DB6-6769-B0B7-1630237A0381}"/>
              </a:ext>
            </a:extLst>
          </p:cNvPr>
          <p:cNvSpPr txBox="1"/>
          <p:nvPr/>
        </p:nvSpPr>
        <p:spPr>
          <a:xfrm>
            <a:off x="4924195" y="3194141"/>
            <a:ext cx="60974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0D0D0D"/>
                </a:solidFill>
                <a:effectLst/>
                <a:latin typeface="ui-sans-serif"/>
              </a:rPr>
              <a:t>Функция </a:t>
            </a:r>
            <a:r>
              <a:rPr lang="en" b="0" i="0" dirty="0">
                <a:solidFill>
                  <a:srgbClr val="0D0D0D"/>
                </a:solidFill>
                <a:effectLst/>
                <a:latin typeface="KaTeX_Main"/>
              </a:rPr>
              <a:t>𝑄(𝑠,𝑎)</a:t>
            </a:r>
            <a:r>
              <a:rPr lang="en" b="0" i="1" dirty="0">
                <a:solidFill>
                  <a:srgbClr val="0D0D0D"/>
                </a:solidFill>
                <a:effectLst/>
                <a:latin typeface="KaTeX_Math"/>
              </a:rPr>
              <a:t> </a:t>
            </a:r>
            <a:r>
              <a:rPr lang="ru-RU" b="0" i="0" dirty="0">
                <a:solidFill>
                  <a:srgbClr val="0D0D0D"/>
                </a:solidFill>
                <a:effectLst/>
                <a:latin typeface="ui-sans-serif"/>
              </a:rPr>
              <a:t>оценивает ожидаемое вознаграждение при выполнении действия </a:t>
            </a:r>
            <a:r>
              <a:rPr lang="ru-RU" b="0" i="0" dirty="0">
                <a:solidFill>
                  <a:srgbClr val="0D0D0D"/>
                </a:solidFill>
                <a:effectLst/>
                <a:latin typeface="KaTeX_Main"/>
              </a:rPr>
              <a:t>𝑎</a:t>
            </a:r>
            <a:r>
              <a:rPr lang="en" b="0" i="0" dirty="0">
                <a:solidFill>
                  <a:srgbClr val="0D0D0D"/>
                </a:solidFill>
                <a:effectLst/>
                <a:latin typeface="ui-sans-serif"/>
              </a:rPr>
              <a:t> </a:t>
            </a:r>
            <a:r>
              <a:rPr lang="ru-RU" b="0" i="0" dirty="0">
                <a:solidFill>
                  <a:srgbClr val="0D0D0D"/>
                </a:solidFill>
                <a:effectLst/>
                <a:latin typeface="ui-sans-serif"/>
              </a:rPr>
              <a:t>в состоянии </a:t>
            </a:r>
            <a:r>
              <a:rPr lang="ru-RU" b="0" i="0" dirty="0">
                <a:solidFill>
                  <a:srgbClr val="0D0D0D"/>
                </a:solidFill>
                <a:effectLst/>
                <a:latin typeface="KaTeX_Main"/>
              </a:rPr>
              <a:t>𝑠</a:t>
            </a:r>
            <a:r>
              <a:rPr lang="en" b="0" i="0" dirty="0">
                <a:solidFill>
                  <a:srgbClr val="0D0D0D"/>
                </a:solidFill>
                <a:effectLst/>
                <a:latin typeface="ui-sans-serif"/>
              </a:rPr>
              <a:t> </a:t>
            </a:r>
            <a:r>
              <a:rPr lang="ru-RU" b="0" i="0" dirty="0">
                <a:solidFill>
                  <a:srgbClr val="0D0D0D"/>
                </a:solidFill>
                <a:effectLst/>
                <a:latin typeface="ui-sans-serif"/>
              </a:rPr>
              <a:t>и следовании оптимальной стратегии после этого.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606210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5D9AAC-488A-DB25-DA9C-3973B63EC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D287C22-CC30-BEF2-2F1C-AEB48D56D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438" y="1799492"/>
            <a:ext cx="4394200" cy="5334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7BCBFEB-8AC1-27CF-1D4D-1C2D0DCF54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438" y="2646484"/>
            <a:ext cx="7620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4025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C03662A-5910-5BB6-3CC7-47A705461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4220" y="167054"/>
            <a:ext cx="4196688" cy="3200400"/>
          </a:xfrm>
          <a:prstGeom prst="rect">
            <a:avLst/>
          </a:prstGeom>
        </p:spPr>
      </p:pic>
      <p:sp>
        <p:nvSpPr>
          <p:cNvPr id="5" name="Rectangle 5">
            <a:extLst>
              <a:ext uri="{FF2B5EF4-FFF2-40B4-BE49-F238E27FC236}">
                <a16:creationId xmlns:a16="http://schemas.microsoft.com/office/drawing/2014/main" id="{724A8C97-C7BA-7B67-3CAF-25F4EA5DDDCA}"/>
              </a:ext>
            </a:extLst>
          </p:cNvPr>
          <p:cNvSpPr/>
          <p:nvPr/>
        </p:nvSpPr>
        <p:spPr>
          <a:xfrm>
            <a:off x="0" y="0"/>
            <a:ext cx="4219075" cy="6858000"/>
          </a:xfrm>
          <a:prstGeom prst="rect">
            <a:avLst/>
          </a:prstGeom>
          <a:solidFill>
            <a:srgbClr val="4034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800" dirty="0">
                <a:solidFill>
                  <a:srgbClr val="FFC000"/>
                </a:solidFill>
              </a:rPr>
              <a:t>А исследуемый спектр в матрицу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E33FC2-8843-ACE2-789D-B2850A7CACE4}"/>
              </a:ext>
            </a:extLst>
          </p:cNvPr>
          <p:cNvSpPr txBox="1"/>
          <p:nvPr/>
        </p:nvSpPr>
        <p:spPr>
          <a:xfrm>
            <a:off x="202223" y="329000"/>
            <a:ext cx="40972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solidFill>
                  <a:srgbClr val="FFC000"/>
                </a:solidFill>
              </a:rPr>
              <a:t>На следующем эта представляем молекулу в виде графа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7ADE09E-8336-6C32-A881-F3BADE6386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0025" y="3763109"/>
            <a:ext cx="6020866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945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E9E9230-D566-CC95-F20D-6B7DD9CF5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608" y="0"/>
            <a:ext cx="2057400" cy="68580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8268F28-8830-0EAD-8FC5-D072E63D0E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5618" y="0"/>
            <a:ext cx="1159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9751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D3DB16-3CDC-4146-6F62-BBE026552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8CCAB6-6C56-47E2-ED18-64184A5CB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DA6E6AE-0830-CD4B-8F45-AF1ECEF68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4352" y="-1"/>
            <a:ext cx="7164477" cy="327073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94E52B7-F062-12ED-E9EF-C39AAAD525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4352" y="3270739"/>
            <a:ext cx="7164477" cy="358726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D03658B-8B82-830A-DD96-A78434EAA929}"/>
              </a:ext>
            </a:extLst>
          </p:cNvPr>
          <p:cNvSpPr/>
          <p:nvPr/>
        </p:nvSpPr>
        <p:spPr>
          <a:xfrm>
            <a:off x="0" y="0"/>
            <a:ext cx="4219075" cy="6858000"/>
          </a:xfrm>
          <a:prstGeom prst="rect">
            <a:avLst/>
          </a:prstGeom>
          <a:solidFill>
            <a:srgbClr val="4034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sz="1800" dirty="0">
              <a:solidFill>
                <a:srgbClr val="FFC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691CD7-D4E1-1F0C-6588-5B96D06DF632}"/>
              </a:ext>
            </a:extLst>
          </p:cNvPr>
          <p:cNvSpPr txBox="1"/>
          <p:nvPr/>
        </p:nvSpPr>
        <p:spPr>
          <a:xfrm>
            <a:off x="641838" y="2347408"/>
            <a:ext cx="31828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FFC000"/>
                </a:solidFill>
              </a:rPr>
              <a:t>В качестве метрики качества как обычно считаем коэффициент </a:t>
            </a:r>
            <a:r>
              <a:rPr lang="ru-RU" dirty="0" err="1">
                <a:solidFill>
                  <a:srgbClr val="FFC000"/>
                </a:solidFill>
              </a:rPr>
              <a:t>Танимото</a:t>
            </a:r>
            <a:endParaRPr lang="ru-RU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49093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F0E5E4C-84FD-147D-5E65-075106FE89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500" y="558800"/>
            <a:ext cx="6985000" cy="574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1884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6965A94-D6F0-4B02-2C7A-AC8F3AEF7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930" y="1375422"/>
            <a:ext cx="8589108" cy="4107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2447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CD3206-43EE-24C9-34B1-2533F5C4D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198D23E2-29C4-7431-E33E-D81423BC0CB5}"/>
              </a:ext>
            </a:extLst>
          </p:cNvPr>
          <p:cNvSpPr/>
          <p:nvPr/>
        </p:nvSpPr>
        <p:spPr>
          <a:xfrm>
            <a:off x="727321" y="1403706"/>
            <a:ext cx="4203843" cy="405058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91011A-4E4D-A4BF-2D82-841C9CF1205D}"/>
              </a:ext>
            </a:extLst>
          </p:cNvPr>
          <p:cNvSpPr txBox="1"/>
          <p:nvPr/>
        </p:nvSpPr>
        <p:spPr>
          <a:xfrm>
            <a:off x="1820007" y="3075057"/>
            <a:ext cx="20134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Dataset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16386" name="Picture 2" descr="Качок Доге и Чимс — Википедия">
            <a:extLst>
              <a:ext uri="{FF2B5EF4-FFF2-40B4-BE49-F238E27FC236}">
                <a16:creationId xmlns:a16="http://schemas.microsoft.com/office/drawing/2014/main" id="{4B72A837-BDFB-9AD5-EA46-26C687508E8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8929" y="2257905"/>
            <a:ext cx="6839147" cy="3847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189898-9F93-B670-598A-2AF63BE1038D}"/>
              </a:ext>
            </a:extLst>
          </p:cNvPr>
          <p:cNvSpPr txBox="1"/>
          <p:nvPr/>
        </p:nvSpPr>
        <p:spPr>
          <a:xfrm>
            <a:off x="6905017" y="2198206"/>
            <a:ext cx="1670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Их </a:t>
            </a:r>
            <a:r>
              <a:rPr lang="ru-RU" dirty="0" err="1"/>
              <a:t>датасет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EDADB7-1C28-B4D1-4BF4-B0E00AFF143F}"/>
              </a:ext>
            </a:extLst>
          </p:cNvPr>
          <p:cNvSpPr txBox="1"/>
          <p:nvPr/>
        </p:nvSpPr>
        <p:spPr>
          <a:xfrm>
            <a:off x="9346223" y="3692769"/>
            <a:ext cx="1714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Мой </a:t>
            </a:r>
            <a:r>
              <a:rPr lang="ru-RU" dirty="0" err="1"/>
              <a:t>датасет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80157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F1214B7F-0E59-9442-EA2E-E397B08B9DD0}"/>
              </a:ext>
            </a:extLst>
          </p:cNvPr>
          <p:cNvSpPr/>
          <p:nvPr/>
        </p:nvSpPr>
        <p:spPr>
          <a:xfrm>
            <a:off x="7972925" y="0"/>
            <a:ext cx="4219075" cy="6858000"/>
          </a:xfrm>
          <a:prstGeom prst="rect">
            <a:avLst/>
          </a:prstGeom>
          <a:solidFill>
            <a:srgbClr val="4034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CF99AEE-240A-1779-D0E2-71AB8AAD09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382" y="241157"/>
            <a:ext cx="7162800" cy="132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ourier Transform Infrared (FTIR) Spectroscopy – PhotoMetrics">
            <a:extLst>
              <a:ext uri="{FF2B5EF4-FFF2-40B4-BE49-F238E27FC236}">
                <a16:creationId xmlns:a16="http://schemas.microsoft.com/office/drawing/2014/main" id="{A94375E9-3FD5-1C6E-47FD-D56E2D807C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55964"/>
            <a:ext cx="7769747" cy="5060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5FD193B-E7B2-1748-4C96-A4E31D7D88D8}"/>
              </a:ext>
            </a:extLst>
          </p:cNvPr>
          <p:cNvSpPr txBox="1"/>
          <p:nvPr/>
        </p:nvSpPr>
        <p:spPr>
          <a:xfrm>
            <a:off x="8082552" y="1503681"/>
            <a:ext cx="4035348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b="0" i="0" dirty="0">
                <a:solidFill>
                  <a:srgbClr val="FFC000"/>
                </a:solidFill>
                <a:effectLst/>
              </a:rPr>
              <a:t>Инфракрасная (ИК) спектроскопия — это аналитический метод, используемый для изучения молекулярной структуры и химического состава веществ. Основной принцип ИК-спектроскопии заключается в взаимодействии инфракрасного излучения с молекулами вещества. Этот метод позволяет выявлять различные функциональные группы и определять химическую структуру исследуемого образца.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8" name="Parallelogram 19">
            <a:extLst>
              <a:ext uri="{FF2B5EF4-FFF2-40B4-BE49-F238E27FC236}">
                <a16:creationId xmlns:a16="http://schemas.microsoft.com/office/drawing/2014/main" id="{DBCBB223-84E6-56B5-2E5F-70221994D9F7}"/>
              </a:ext>
            </a:extLst>
          </p:cNvPr>
          <p:cNvSpPr/>
          <p:nvPr/>
        </p:nvSpPr>
        <p:spPr>
          <a:xfrm rot="16200000" flipH="1" flipV="1">
            <a:off x="11557173" y="189628"/>
            <a:ext cx="499769" cy="452375"/>
          </a:xfrm>
          <a:prstGeom prst="parallelogram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arallelogram 20">
            <a:extLst>
              <a:ext uri="{FF2B5EF4-FFF2-40B4-BE49-F238E27FC236}">
                <a16:creationId xmlns:a16="http://schemas.microsoft.com/office/drawing/2014/main" id="{375629CD-B09E-D896-37B6-41EBA8A8F89C}"/>
              </a:ext>
            </a:extLst>
          </p:cNvPr>
          <p:cNvSpPr/>
          <p:nvPr/>
        </p:nvSpPr>
        <p:spPr>
          <a:xfrm rot="5400000" flipH="1">
            <a:off x="11609121" y="-28245"/>
            <a:ext cx="554636" cy="611125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7DE539-836F-3A23-18A6-376020DB92EC}"/>
              </a:ext>
            </a:extLst>
          </p:cNvPr>
          <p:cNvSpPr txBox="1"/>
          <p:nvPr/>
        </p:nvSpPr>
        <p:spPr>
          <a:xfrm>
            <a:off x="11580872" y="138817"/>
            <a:ext cx="537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200" b="1" i="0" strike="noStrike" spc="0" smtClean="0">
                <a:ln>
                  <a:noFill/>
                </a:ln>
                <a:solidFill>
                  <a:srgbClr val="403473"/>
                </a:solidFill>
                <a:latin typeface="Nexa Bold" panose="02000000000000000000" pitchFamily="50" charset="0"/>
                <a:ea typeface="Kozuka Gothic Pro B" panose="020B0800000000000000" pitchFamily="34" charset="-128"/>
                <a:cs typeface="Open Sans Semibold" panose="020B0706030804020204" pitchFamily="34" charset="0"/>
              </a:rPr>
              <a:pPr algn="ctr"/>
              <a:t>2</a:t>
            </a:fld>
            <a:endParaRPr lang="id-ID" sz="1600" b="1" i="0" strike="noStrike" spc="0" dirty="0">
              <a:ln>
                <a:noFill/>
              </a:ln>
              <a:solidFill>
                <a:srgbClr val="403473"/>
              </a:solidFill>
              <a:latin typeface="Nexa Bold" panose="02000000000000000000" pitchFamily="50" charset="0"/>
              <a:ea typeface="Kozuka Gothic Pro B" panose="020B0800000000000000" pitchFamily="34" charset="-128"/>
              <a:cs typeface="Open Sans Semibold" panose="020B0706030804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47F1CB-D63F-5E26-5797-4C8E36D8BE7F}"/>
              </a:ext>
            </a:extLst>
          </p:cNvPr>
          <p:cNvSpPr txBox="1"/>
          <p:nvPr/>
        </p:nvSpPr>
        <p:spPr>
          <a:xfrm>
            <a:off x="8043384" y="-16896"/>
            <a:ext cx="353748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800" dirty="0">
                <a:solidFill>
                  <a:schemeClr val="bg1"/>
                </a:solidFill>
                <a:latin typeface="Nexa Bold" panose="02000000000000000000" pitchFamily="50" charset="0"/>
              </a:rPr>
              <a:t>Сущность метода</a:t>
            </a:r>
            <a:endParaRPr lang="en-US" sz="4800" dirty="0">
              <a:solidFill>
                <a:schemeClr val="bg1"/>
              </a:solidFill>
              <a:latin typeface="Nexa Bold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3265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410D7A34-967F-D6E5-46D5-36A3C2C20792}"/>
              </a:ext>
            </a:extLst>
          </p:cNvPr>
          <p:cNvSpPr/>
          <p:nvPr/>
        </p:nvSpPr>
        <p:spPr>
          <a:xfrm>
            <a:off x="0" y="0"/>
            <a:ext cx="4219075" cy="6858000"/>
          </a:xfrm>
          <a:prstGeom prst="rect">
            <a:avLst/>
          </a:prstGeom>
          <a:solidFill>
            <a:srgbClr val="4034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44D2E9-103D-88BD-2DFD-DC969B364DF3}"/>
              </a:ext>
            </a:extLst>
          </p:cNvPr>
          <p:cNvSpPr txBox="1"/>
          <p:nvPr/>
        </p:nvSpPr>
        <p:spPr>
          <a:xfrm>
            <a:off x="329094" y="1446749"/>
            <a:ext cx="35608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rgbClr val="FFC000"/>
                </a:solidFill>
              </a:rPr>
              <a:t>Почему бы не сгенерировать синтетический </a:t>
            </a:r>
            <a:r>
              <a:rPr lang="ru-RU" sz="4000" dirty="0" err="1">
                <a:solidFill>
                  <a:srgbClr val="FFC000"/>
                </a:solidFill>
              </a:rPr>
              <a:t>датасет</a:t>
            </a:r>
            <a:r>
              <a:rPr lang="ru-RU" sz="4000" dirty="0">
                <a:solidFill>
                  <a:srgbClr val="FFC000"/>
                </a:solidFill>
              </a:rPr>
              <a:t>?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07CFE1D-070F-12F9-E13C-9242180E2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1203" y="446942"/>
            <a:ext cx="5549900" cy="16383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1D5F97B-80A4-2698-C89A-85BC3A9EC8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2429645"/>
            <a:ext cx="7772400" cy="124407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C7DE15C-86FF-D82C-54BE-531A3A064F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2611" y="4259331"/>
            <a:ext cx="5228492" cy="213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0508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DAB5B3-18C0-E618-BD14-713EF0DA0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C248BCF-E1F2-9D99-8904-3DE186FBE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8434" name="Picture 2" descr="Трансформеры: Эпоха истребления — Википедия">
            <a:extLst>
              <a:ext uri="{FF2B5EF4-FFF2-40B4-BE49-F238E27FC236}">
                <a16:creationId xmlns:a16="http://schemas.microsoft.com/office/drawing/2014/main" id="{E55BBAB6-AAFD-0CFB-6279-4394DC5A14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4125" y="0"/>
            <a:ext cx="46021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16981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1FAB2C-4B0E-77BE-468E-24F1F3A9E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42A0E04-0DE8-43C1-9928-1723A8BC86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1506" name="Picture 2" descr="The_transformer_encoder_decoder_stack">
            <a:extLst>
              <a:ext uri="{FF2B5EF4-FFF2-40B4-BE49-F238E27FC236}">
                <a16:creationId xmlns:a16="http://schemas.microsoft.com/office/drawing/2014/main" id="{B5DF4BF0-05D5-192F-4CB5-1C4CE051C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756" y="83527"/>
            <a:ext cx="10276488" cy="6690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04072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BBC3BF-9D23-6F84-1B16-5EECC7EEE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4EE0B0-45E1-9034-D35B-59F97EEA2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9460" name="Picture 4" descr="무료 학습 데이터를 이용한 OpenNMT-py 인공신경망 번역 모델 학습">
            <a:extLst>
              <a:ext uri="{FF2B5EF4-FFF2-40B4-BE49-F238E27FC236}">
                <a16:creationId xmlns:a16="http://schemas.microsoft.com/office/drawing/2014/main" id="{07E0FD87-9A02-2FF5-DBD7-0C6F7D0B42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9096" y="652096"/>
            <a:ext cx="5553808" cy="5553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78746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01992E-E51A-BB56-AD01-BE5B0D9C0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24CD80-9A81-F782-12B7-C178D52725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8EF2E2-4109-89CB-60FE-37C70AD41B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023658"/>
            <a:ext cx="7772400" cy="2810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771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0EAC64-F6CA-DD44-77E7-52AA638F7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0B8CE8C-2FC3-467E-C3B9-E87E06FC4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D494DE1-9862-E3EE-9C26-40008E8A1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378497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389453F-9CD4-DAE0-C0CB-988A40AE3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6762" y="1761339"/>
            <a:ext cx="7772400" cy="3335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4002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>
            <a:extLst>
              <a:ext uri="{FF2B5EF4-FFF2-40B4-BE49-F238E27FC236}">
                <a16:creationId xmlns:a16="http://schemas.microsoft.com/office/drawing/2014/main" id="{7FAAE98A-E011-5C15-4227-BADA6DAF4C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901" y="202223"/>
            <a:ext cx="9146198" cy="6108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02297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67205F10-B827-0708-AE09-8B14E5EC93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76646" y="179754"/>
            <a:ext cx="5274124" cy="3475387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3E40529-9BBC-5A77-EE66-6102DB16B3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381" y="83963"/>
            <a:ext cx="4506057" cy="334503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FB9F3A2-7B38-09B5-5ABD-BC74B42F26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8373" y="3528936"/>
            <a:ext cx="4815254" cy="332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5216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F86541-52C0-7571-692F-8114B7DEF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0EC607-36FB-6035-9034-6A66A511C5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23FE1E-213C-345A-D4C8-052F4BAB9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850" y="774700"/>
            <a:ext cx="7226300" cy="530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7255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A81D19-1AD4-BC3A-B476-FE905298E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B2E8D93-61B5-668A-1361-CA7418F02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620B9AA-8C26-E153-294A-2D9EF26F6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4542"/>
            <a:ext cx="6440509" cy="626891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DD8D37-CAE7-2F60-0C07-CDBEF3CFD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4503" y="470388"/>
            <a:ext cx="6021678" cy="486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337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2">
            <a:extLst>
              <a:ext uri="{FF2B5EF4-FFF2-40B4-BE49-F238E27FC236}">
                <a16:creationId xmlns:a16="http://schemas.microsoft.com/office/drawing/2014/main" id="{A1208684-61EC-0135-ED7D-430C7A68ED5F}"/>
              </a:ext>
            </a:extLst>
          </p:cNvPr>
          <p:cNvSpPr/>
          <p:nvPr/>
        </p:nvSpPr>
        <p:spPr>
          <a:xfrm>
            <a:off x="7105074" y="3565133"/>
            <a:ext cx="4928171" cy="2976817"/>
          </a:xfrm>
          <a:prstGeom prst="roundRect">
            <a:avLst>
              <a:gd name="adj" fmla="val 604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arallelogram 20">
            <a:extLst>
              <a:ext uri="{FF2B5EF4-FFF2-40B4-BE49-F238E27FC236}">
                <a16:creationId xmlns:a16="http://schemas.microsoft.com/office/drawing/2014/main" id="{3F9CD0EA-C67D-B076-3CE3-6C0EAB0B4BD8}"/>
              </a:ext>
            </a:extLst>
          </p:cNvPr>
          <p:cNvSpPr/>
          <p:nvPr/>
        </p:nvSpPr>
        <p:spPr>
          <a:xfrm rot="5400000" flipH="1">
            <a:off x="11609121" y="-28245"/>
            <a:ext cx="554636" cy="611125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arallelogram 19">
            <a:extLst>
              <a:ext uri="{FF2B5EF4-FFF2-40B4-BE49-F238E27FC236}">
                <a16:creationId xmlns:a16="http://schemas.microsoft.com/office/drawing/2014/main" id="{B09F426A-30ED-6073-584D-8768AB14CEAC}"/>
              </a:ext>
            </a:extLst>
          </p:cNvPr>
          <p:cNvSpPr/>
          <p:nvPr/>
        </p:nvSpPr>
        <p:spPr>
          <a:xfrm rot="16200000" flipH="1" flipV="1">
            <a:off x="11557173" y="189628"/>
            <a:ext cx="499769" cy="452375"/>
          </a:xfrm>
          <a:prstGeom prst="parallelogram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arallelogram 20">
            <a:extLst>
              <a:ext uri="{FF2B5EF4-FFF2-40B4-BE49-F238E27FC236}">
                <a16:creationId xmlns:a16="http://schemas.microsoft.com/office/drawing/2014/main" id="{363FEAF1-F9FC-BCFF-705C-C64C65D6E11D}"/>
              </a:ext>
            </a:extLst>
          </p:cNvPr>
          <p:cNvSpPr/>
          <p:nvPr/>
        </p:nvSpPr>
        <p:spPr>
          <a:xfrm rot="5400000" flipH="1">
            <a:off x="11609121" y="-28245"/>
            <a:ext cx="554636" cy="611125"/>
          </a:xfrm>
          <a:prstGeom prst="parallelogram">
            <a:avLst/>
          </a:prstGeom>
          <a:solidFill>
            <a:srgbClr val="4034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E09735-2485-A067-2F7C-D439A5A142EE}"/>
              </a:ext>
            </a:extLst>
          </p:cNvPr>
          <p:cNvSpPr txBox="1"/>
          <p:nvPr/>
        </p:nvSpPr>
        <p:spPr>
          <a:xfrm>
            <a:off x="11580872" y="138817"/>
            <a:ext cx="537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200" b="1" i="0" strike="noStrike" spc="0" smtClean="0">
                <a:ln>
                  <a:noFill/>
                </a:ln>
                <a:solidFill>
                  <a:schemeClr val="bg1"/>
                </a:solidFill>
                <a:latin typeface="Nexa Bold" panose="02000000000000000000" pitchFamily="50" charset="0"/>
                <a:ea typeface="Kozuka Gothic Pro B" panose="020B0800000000000000" pitchFamily="34" charset="-128"/>
                <a:cs typeface="Open Sans Semibold" panose="020B0706030804020204" pitchFamily="34" charset="0"/>
              </a:rPr>
              <a:pPr algn="ctr"/>
              <a:t>3</a:t>
            </a:fld>
            <a:endParaRPr lang="id-ID" sz="1600" b="1" i="0" strike="noStrike" spc="0" dirty="0">
              <a:ln>
                <a:noFill/>
              </a:ln>
              <a:solidFill>
                <a:schemeClr val="bg1"/>
              </a:solidFill>
              <a:latin typeface="Nexa Bold" panose="02000000000000000000" pitchFamily="50" charset="0"/>
              <a:ea typeface="Kozuka Gothic Pro B" panose="020B0800000000000000" pitchFamily="34" charset="-128"/>
              <a:cs typeface="Open Sans Semibold" panose="020B0706030804020204" pitchFamily="34" charset="0"/>
            </a:endParaRPr>
          </a:p>
        </p:txBody>
      </p:sp>
      <p:pic>
        <p:nvPicPr>
          <p:cNvPr id="3074" name="Picture 2" descr="Инфракрасная спектроскопия — Википедия">
            <a:extLst>
              <a:ext uri="{FF2B5EF4-FFF2-40B4-BE49-F238E27FC236}">
                <a16:creationId xmlns:a16="http://schemas.microsoft.com/office/drawing/2014/main" id="{9D4DEEEC-EF02-BDC4-39FD-B2641639AD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55" y="415815"/>
            <a:ext cx="6679058" cy="5788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F7BBA90-F5A3-7122-F40A-D70AE78A02D6}"/>
              </a:ext>
            </a:extLst>
          </p:cNvPr>
          <p:cNvSpPr txBox="1"/>
          <p:nvPr/>
        </p:nvSpPr>
        <p:spPr>
          <a:xfrm>
            <a:off x="7176612" y="3708284"/>
            <a:ext cx="478509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b="0" i="0" dirty="0">
                <a:solidFill>
                  <a:srgbClr val="403473"/>
                </a:solidFill>
                <a:effectLst/>
                <a:latin typeface="+mj-lt"/>
              </a:rPr>
              <a:t>Молекулы вещества поглощают инфракрасное излучение на определённых частотах. Эти частоты соответствуют энергии, необходимой для возбуждения колебательных переходов в молекулах. Каждая химическая связь и функциональная группа в молекуле имеет свои характерные частоты поглощения, что позволяет использовать ИК-спектроскопию для их идентификации.</a:t>
            </a:r>
            <a:endParaRPr lang="ru-RU" dirty="0">
              <a:solidFill>
                <a:srgbClr val="403473"/>
              </a:solidFill>
              <a:latin typeface="+mj-lt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3B8EEBF-1C27-5A35-5A42-8F3031BFFFAF}"/>
              </a:ext>
            </a:extLst>
          </p:cNvPr>
          <p:cNvSpPr txBox="1"/>
          <p:nvPr/>
        </p:nvSpPr>
        <p:spPr>
          <a:xfrm>
            <a:off x="7536589" y="287589"/>
            <a:ext cx="609771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Nexa Bold" panose="02000000000000000000" pitchFamily="50" charset="0"/>
              </a:rPr>
              <a:t>Механизм ИК спектроскопии</a:t>
            </a:r>
            <a:endParaRPr lang="en-US" sz="4800" dirty="0">
              <a:solidFill>
                <a:schemeClr val="tx1">
                  <a:lumMod val="65000"/>
                  <a:lumOff val="35000"/>
                </a:schemeClr>
              </a:solidFill>
              <a:latin typeface="Nexa Bold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2994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EB21DA70-6175-F035-63E7-E215E1DB6CB3}"/>
              </a:ext>
            </a:extLst>
          </p:cNvPr>
          <p:cNvSpPr/>
          <p:nvPr/>
        </p:nvSpPr>
        <p:spPr>
          <a:xfrm>
            <a:off x="6095999" y="0"/>
            <a:ext cx="6096001" cy="6858000"/>
          </a:xfrm>
          <a:prstGeom prst="rect">
            <a:avLst/>
          </a:prstGeom>
          <a:solidFill>
            <a:srgbClr val="4034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FF9FE1-430A-D2E9-1D7B-287F7A7F2747}"/>
              </a:ext>
            </a:extLst>
          </p:cNvPr>
          <p:cNvSpPr/>
          <p:nvPr/>
        </p:nvSpPr>
        <p:spPr>
          <a:xfrm>
            <a:off x="1" y="0"/>
            <a:ext cx="6095999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219002-1AB9-4E78-5757-9081C59FE7B7}"/>
              </a:ext>
            </a:extLst>
          </p:cNvPr>
          <p:cNvSpPr txBox="1"/>
          <p:nvPr/>
        </p:nvSpPr>
        <p:spPr>
          <a:xfrm>
            <a:off x="7041221" y="685038"/>
            <a:ext cx="609771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800" dirty="0">
                <a:solidFill>
                  <a:srgbClr val="FFC000"/>
                </a:solidFill>
                <a:latin typeface="Nexa Bold" panose="02000000000000000000" pitchFamily="50" charset="0"/>
              </a:rPr>
              <a:t>ИК спектроскопия</a:t>
            </a:r>
            <a:endParaRPr lang="en-US" sz="4800" dirty="0">
              <a:solidFill>
                <a:srgbClr val="FFC000"/>
              </a:solidFill>
              <a:latin typeface="Nexa Bold" panose="02000000000000000000" pitchFamily="50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229AF8-0251-A0D9-BF82-ECFD6627606C}"/>
              </a:ext>
            </a:extLst>
          </p:cNvPr>
          <p:cNvSpPr txBox="1"/>
          <p:nvPr/>
        </p:nvSpPr>
        <p:spPr>
          <a:xfrm>
            <a:off x="47086" y="690291"/>
            <a:ext cx="609771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800" dirty="0">
                <a:solidFill>
                  <a:srgbClr val="403473"/>
                </a:solidFill>
                <a:latin typeface="Nexa Bold" panose="02000000000000000000" pitchFamily="50" charset="0"/>
              </a:rPr>
              <a:t>Машинное обучение</a:t>
            </a:r>
            <a:endParaRPr lang="en-US" sz="4800" dirty="0">
              <a:solidFill>
                <a:srgbClr val="403473"/>
              </a:solidFill>
              <a:latin typeface="Nexa Bold" panose="02000000000000000000" pitchFamily="50" charset="0"/>
            </a:endParaRPr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51503693-93C4-E2EC-5DA9-22328A785557}"/>
              </a:ext>
            </a:extLst>
          </p:cNvPr>
          <p:cNvSpPr/>
          <p:nvPr/>
        </p:nvSpPr>
        <p:spPr>
          <a:xfrm>
            <a:off x="3994078" y="1403706"/>
            <a:ext cx="4203843" cy="40505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Parallelogram 19">
            <a:extLst>
              <a:ext uri="{FF2B5EF4-FFF2-40B4-BE49-F238E27FC236}">
                <a16:creationId xmlns:a16="http://schemas.microsoft.com/office/drawing/2014/main" id="{7AA24C61-1D61-76C6-E470-D0BE9C8EEF54}"/>
              </a:ext>
            </a:extLst>
          </p:cNvPr>
          <p:cNvSpPr/>
          <p:nvPr/>
        </p:nvSpPr>
        <p:spPr>
          <a:xfrm rot="16200000" flipH="1" flipV="1">
            <a:off x="11557173" y="189628"/>
            <a:ext cx="499769" cy="452375"/>
          </a:xfrm>
          <a:prstGeom prst="parallelogram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arallelogram 20">
            <a:extLst>
              <a:ext uri="{FF2B5EF4-FFF2-40B4-BE49-F238E27FC236}">
                <a16:creationId xmlns:a16="http://schemas.microsoft.com/office/drawing/2014/main" id="{3FFA0F56-2E02-7610-2A88-938ED37E22C9}"/>
              </a:ext>
            </a:extLst>
          </p:cNvPr>
          <p:cNvSpPr/>
          <p:nvPr/>
        </p:nvSpPr>
        <p:spPr>
          <a:xfrm rot="5400000" flipH="1">
            <a:off x="11609121" y="-28245"/>
            <a:ext cx="554636" cy="611125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E72963-BF58-CC48-D472-FB226F0D3820}"/>
              </a:ext>
            </a:extLst>
          </p:cNvPr>
          <p:cNvSpPr txBox="1"/>
          <p:nvPr/>
        </p:nvSpPr>
        <p:spPr>
          <a:xfrm>
            <a:off x="11580872" y="138817"/>
            <a:ext cx="537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200" b="1" i="0" strike="noStrike" spc="0" smtClean="0">
                <a:ln>
                  <a:noFill/>
                </a:ln>
                <a:solidFill>
                  <a:srgbClr val="403473"/>
                </a:solidFill>
                <a:latin typeface="Nexa Bold" panose="02000000000000000000" pitchFamily="50" charset="0"/>
                <a:ea typeface="Kozuka Gothic Pro B" panose="020B0800000000000000" pitchFamily="34" charset="-128"/>
                <a:cs typeface="Open Sans Semibold" panose="020B0706030804020204" pitchFamily="34" charset="0"/>
              </a:rPr>
              <a:pPr algn="ctr"/>
              <a:t>4</a:t>
            </a:fld>
            <a:endParaRPr lang="id-ID" sz="1600" b="1" i="0" strike="noStrike" spc="0" dirty="0">
              <a:ln>
                <a:noFill/>
              </a:ln>
              <a:solidFill>
                <a:srgbClr val="403473"/>
              </a:solidFill>
              <a:latin typeface="Nexa Bold" panose="02000000000000000000" pitchFamily="50" charset="0"/>
              <a:ea typeface="Kozuka Gothic Pro B" panose="020B0800000000000000" pitchFamily="34" charset="-128"/>
              <a:cs typeface="Open Sans Semibold" panose="020B0706030804020204" pitchFamily="34" charset="0"/>
            </a:endParaRPr>
          </a:p>
        </p:txBody>
      </p:sp>
      <p:pic>
        <p:nvPicPr>
          <p:cNvPr id="4098" name="Picture 2" descr="10 Companies Using Machine Learning in Cool Ways">
            <a:extLst>
              <a:ext uri="{FF2B5EF4-FFF2-40B4-BE49-F238E27FC236}">
                <a16:creationId xmlns:a16="http://schemas.microsoft.com/office/drawing/2014/main" id="{40246ED1-8BEA-3774-AE1E-8E6684A58C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39" y="2924994"/>
            <a:ext cx="5271008" cy="3770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Agronomy | Free Full-Text | Temperature Dependences of IR Spectra of Humic  Substances of Brown Coal">
            <a:extLst>
              <a:ext uri="{FF2B5EF4-FFF2-40B4-BE49-F238E27FC236}">
                <a16:creationId xmlns:a16="http://schemas.microsoft.com/office/drawing/2014/main" id="{1570A789-49C3-85DE-C5B8-7CC6CAE496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3155" y="1646437"/>
            <a:ext cx="3913902" cy="5044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3D Chemical Structure 15097264 PNG">
            <a:extLst>
              <a:ext uri="{FF2B5EF4-FFF2-40B4-BE49-F238E27FC236}">
                <a16:creationId xmlns:a16="http://schemas.microsoft.com/office/drawing/2014/main" id="{49505E9C-9092-38ED-29B7-70742C606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00000"/>
                    </a14:imgEffect>
                    <a14:imgEffect>
                      <a14:colorTemperature colorTemp="2197"/>
                    </a14:imgEffect>
                    <a14:imgEffect>
                      <a14:saturation sat="108000"/>
                    </a14:imgEffect>
                    <a14:imgEffect>
                      <a14:brightnessContrast bright="5000" contras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2976" y="2234703"/>
            <a:ext cx="1987273" cy="1987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F6B08E-02A9-7D46-CA38-B62CFCE918A4}"/>
              </a:ext>
            </a:extLst>
          </p:cNvPr>
          <p:cNvSpPr txBox="1"/>
          <p:nvPr/>
        </p:nvSpPr>
        <p:spPr>
          <a:xfrm>
            <a:off x="6839942" y="2720507"/>
            <a:ext cx="7731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?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2961212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BF6723-7736-DAE8-BB65-811D2AB65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99D2CEE-511E-1F02-8BDA-30A00162D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F40FFD0-821E-3B67-3F0E-4DB00DDEC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013" y="1350805"/>
            <a:ext cx="9071974" cy="4156390"/>
          </a:xfrm>
          <a:prstGeom prst="rect">
            <a:avLst/>
          </a:prstGeom>
        </p:spPr>
      </p:pic>
      <p:sp>
        <p:nvSpPr>
          <p:cNvPr id="5" name="Parallelogram 20">
            <a:extLst>
              <a:ext uri="{FF2B5EF4-FFF2-40B4-BE49-F238E27FC236}">
                <a16:creationId xmlns:a16="http://schemas.microsoft.com/office/drawing/2014/main" id="{3E619D08-141D-50D7-2637-F4F82DB1CF10}"/>
              </a:ext>
            </a:extLst>
          </p:cNvPr>
          <p:cNvSpPr/>
          <p:nvPr/>
        </p:nvSpPr>
        <p:spPr>
          <a:xfrm rot="5400000" flipH="1">
            <a:off x="11609121" y="-28245"/>
            <a:ext cx="554636" cy="611125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arallelogram 19">
            <a:extLst>
              <a:ext uri="{FF2B5EF4-FFF2-40B4-BE49-F238E27FC236}">
                <a16:creationId xmlns:a16="http://schemas.microsoft.com/office/drawing/2014/main" id="{BBC0DBF1-B2A1-B01A-7491-35F967E43195}"/>
              </a:ext>
            </a:extLst>
          </p:cNvPr>
          <p:cNvSpPr/>
          <p:nvPr/>
        </p:nvSpPr>
        <p:spPr>
          <a:xfrm rot="16200000" flipH="1" flipV="1">
            <a:off x="11557173" y="189628"/>
            <a:ext cx="499769" cy="452375"/>
          </a:xfrm>
          <a:prstGeom prst="parallelogram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arallelogram 20">
            <a:extLst>
              <a:ext uri="{FF2B5EF4-FFF2-40B4-BE49-F238E27FC236}">
                <a16:creationId xmlns:a16="http://schemas.microsoft.com/office/drawing/2014/main" id="{E63C207B-4540-5489-B49C-6E24B92100F9}"/>
              </a:ext>
            </a:extLst>
          </p:cNvPr>
          <p:cNvSpPr/>
          <p:nvPr/>
        </p:nvSpPr>
        <p:spPr>
          <a:xfrm rot="5400000" flipH="1">
            <a:off x="11609121" y="-28245"/>
            <a:ext cx="554636" cy="611125"/>
          </a:xfrm>
          <a:prstGeom prst="parallelogram">
            <a:avLst/>
          </a:prstGeom>
          <a:solidFill>
            <a:srgbClr val="4034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DB427A-7C56-2865-021C-431FB501924F}"/>
              </a:ext>
            </a:extLst>
          </p:cNvPr>
          <p:cNvSpPr txBox="1"/>
          <p:nvPr/>
        </p:nvSpPr>
        <p:spPr>
          <a:xfrm>
            <a:off x="11580872" y="138817"/>
            <a:ext cx="537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200" b="1" i="0" strike="noStrike" spc="0" smtClean="0">
                <a:ln>
                  <a:noFill/>
                </a:ln>
                <a:solidFill>
                  <a:schemeClr val="bg1"/>
                </a:solidFill>
                <a:latin typeface="Nexa Bold" panose="02000000000000000000" pitchFamily="50" charset="0"/>
                <a:ea typeface="Kozuka Gothic Pro B" panose="020B0800000000000000" pitchFamily="34" charset="-128"/>
                <a:cs typeface="Open Sans Semibold" panose="020B0706030804020204" pitchFamily="34" charset="0"/>
              </a:rPr>
              <a:pPr algn="ctr"/>
              <a:t>5</a:t>
            </a:fld>
            <a:endParaRPr lang="id-ID" sz="1600" b="1" i="0" strike="noStrike" spc="0" dirty="0">
              <a:ln>
                <a:noFill/>
              </a:ln>
              <a:solidFill>
                <a:schemeClr val="bg1"/>
              </a:solidFill>
              <a:latin typeface="Nexa Bold" panose="02000000000000000000" pitchFamily="50" charset="0"/>
              <a:ea typeface="Kozuka Gothic Pro B" panose="020B0800000000000000" pitchFamily="34" charset="-128"/>
              <a:cs typeface="Open Sans Semibold" panose="020B07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789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49558C74-90F3-D696-1E8D-FEB58A29445D}"/>
              </a:ext>
            </a:extLst>
          </p:cNvPr>
          <p:cNvSpPr/>
          <p:nvPr/>
        </p:nvSpPr>
        <p:spPr>
          <a:xfrm>
            <a:off x="0" y="0"/>
            <a:ext cx="4219075" cy="6858000"/>
          </a:xfrm>
          <a:prstGeom prst="rect">
            <a:avLst/>
          </a:prstGeom>
          <a:solidFill>
            <a:srgbClr val="4034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B38D14-8DA7-48F0-D969-23B00AE5FFF2}"/>
              </a:ext>
            </a:extLst>
          </p:cNvPr>
          <p:cNvSpPr txBox="1"/>
          <p:nvPr/>
        </p:nvSpPr>
        <p:spPr>
          <a:xfrm>
            <a:off x="1171074" y="-50374"/>
            <a:ext cx="187007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800" dirty="0">
                <a:solidFill>
                  <a:srgbClr val="FFC000"/>
                </a:solidFill>
                <a:latin typeface="Nexa Bold" panose="02000000000000000000" pitchFamily="50" charset="0"/>
              </a:rPr>
              <a:t>Идея</a:t>
            </a:r>
            <a:endParaRPr lang="en-US" sz="4800" dirty="0">
              <a:solidFill>
                <a:srgbClr val="FFC000"/>
              </a:solidFill>
              <a:latin typeface="Nexa Bold" panose="02000000000000000000" pitchFamily="50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8AB7D92-B932-8B5B-434B-8064A2194BE3}"/>
              </a:ext>
            </a:extLst>
          </p:cNvPr>
          <p:cNvSpPr txBox="1"/>
          <p:nvPr/>
        </p:nvSpPr>
        <p:spPr>
          <a:xfrm>
            <a:off x="0" y="830997"/>
            <a:ext cx="42190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solidFill>
                  <a:schemeClr val="bg1"/>
                </a:solidFill>
              </a:rPr>
              <a:t>При помощи </a:t>
            </a:r>
            <a:r>
              <a:rPr lang="ru-RU" dirty="0" err="1">
                <a:solidFill>
                  <a:schemeClr val="bg1"/>
                </a:solidFill>
              </a:rPr>
              <a:t>сверточных</a:t>
            </a:r>
            <a:r>
              <a:rPr lang="ru-RU" dirty="0">
                <a:solidFill>
                  <a:schemeClr val="bg1"/>
                </a:solidFill>
              </a:rPr>
              <a:t> нейронных сетей авторам статьи удалось выполнить классификацию 37 функциональных групп, модель была обучена на 50936 спектрах и 30611 уникальных молекулах.</a:t>
            </a:r>
          </a:p>
        </p:txBody>
      </p:sp>
      <p:pic>
        <p:nvPicPr>
          <p:cNvPr id="6164" name="Picture 20">
            <a:extLst>
              <a:ext uri="{FF2B5EF4-FFF2-40B4-BE49-F238E27FC236}">
                <a16:creationId xmlns:a16="http://schemas.microsoft.com/office/drawing/2014/main" id="{A63578DF-3AFB-7A87-C9E5-83E467DAE4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9075" y="0"/>
            <a:ext cx="25923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Овал 13">
            <a:extLst>
              <a:ext uri="{FF2B5EF4-FFF2-40B4-BE49-F238E27FC236}">
                <a16:creationId xmlns:a16="http://schemas.microsoft.com/office/drawing/2014/main" id="{D304F219-D510-4CE8-B344-1C951F85F4EC}"/>
              </a:ext>
            </a:extLst>
          </p:cNvPr>
          <p:cNvSpPr/>
          <p:nvPr/>
        </p:nvSpPr>
        <p:spPr>
          <a:xfrm>
            <a:off x="7381006" y="1569661"/>
            <a:ext cx="4203843" cy="405058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0A9885-28BE-747E-6A11-9EA9A93BAD1D}"/>
              </a:ext>
            </a:extLst>
          </p:cNvPr>
          <p:cNvSpPr txBox="1"/>
          <p:nvPr/>
        </p:nvSpPr>
        <p:spPr>
          <a:xfrm>
            <a:off x="8663065" y="2921168"/>
            <a:ext cx="27802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0D1A3F"/>
                </a:solidFill>
              </a:rPr>
              <a:t>CNN</a:t>
            </a:r>
            <a:endParaRPr lang="ru-RU" sz="6000" dirty="0">
              <a:solidFill>
                <a:srgbClr val="0D1A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1833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23279D-F23D-9EF8-3425-28473E90A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2B9256-D20C-F551-A3F4-FCD6313DED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0D1CB37A-E777-8D83-CE69-2BEE341743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450" y="781050"/>
            <a:ext cx="10325100" cy="529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9109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DD115F07-0018-497E-D1D2-CC4F7AB22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865" y="352992"/>
            <a:ext cx="4914900" cy="448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>
            <a:extLst>
              <a:ext uri="{FF2B5EF4-FFF2-40B4-BE49-F238E27FC236}">
                <a16:creationId xmlns:a16="http://schemas.microsoft.com/office/drawing/2014/main" id="{C741C894-72BB-2149-E451-1A2982A936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0286" y="1748971"/>
            <a:ext cx="6654800" cy="492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6972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610170-9DFB-946B-9088-44ABAC6E8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A3805B-4061-0B51-6023-02D8BD4B3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218" name="Picture 2" descr="Это немного, но это честная работа | Пикабу">
            <a:extLst>
              <a:ext uri="{FF2B5EF4-FFF2-40B4-BE49-F238E27FC236}">
                <a16:creationId xmlns:a16="http://schemas.microsoft.com/office/drawing/2014/main" id="{FDA60B2B-460E-4294-8E55-5345E144A2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2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870975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830</TotalTime>
  <Words>240</Words>
  <Application>Microsoft Macintosh PowerPoint</Application>
  <PresentationFormat>Широкоэкранный</PresentationFormat>
  <Paragraphs>35</Paragraphs>
  <Slides>29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29</vt:i4>
      </vt:variant>
    </vt:vector>
  </HeadingPairs>
  <TitlesOfParts>
    <vt:vector size="39" baseType="lpstr">
      <vt:lpstr>Arial</vt:lpstr>
      <vt:lpstr>Calibri</vt:lpstr>
      <vt:lpstr>Calibri Light</vt:lpstr>
      <vt:lpstr>HelveticaNeue Regular</vt:lpstr>
      <vt:lpstr>KaTeX_Main</vt:lpstr>
      <vt:lpstr>KaTeX_Math</vt:lpstr>
      <vt:lpstr>Nexa Bold</vt:lpstr>
      <vt:lpstr>Nexa Light</vt:lpstr>
      <vt:lpstr>ui-sans-serif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егор тужаров</dc:creator>
  <cp:lastModifiedBy>егор тужаров</cp:lastModifiedBy>
  <cp:revision>2</cp:revision>
  <dcterms:created xsi:type="dcterms:W3CDTF">2024-05-29T17:46:29Z</dcterms:created>
  <dcterms:modified xsi:type="dcterms:W3CDTF">2024-05-30T07:36:38Z</dcterms:modified>
</cp:coreProperties>
</file>

<file path=docProps/thumbnail.jpeg>
</file>